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Default Extension="vsdx" ContentType="application/vnd.ms-visio.drawing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75" r:id="rId3"/>
    <p:sldId id="263" r:id="rId4"/>
    <p:sldId id="264" r:id="rId5"/>
    <p:sldId id="276" r:id="rId6"/>
    <p:sldId id="277" r:id="rId7"/>
    <p:sldId id="278" r:id="rId8"/>
    <p:sldId id="279" r:id="rId9"/>
    <p:sldId id="297" r:id="rId10"/>
    <p:sldId id="280" r:id="rId11"/>
    <p:sldId id="288" r:id="rId12"/>
    <p:sldId id="289" r:id="rId13"/>
    <p:sldId id="290" r:id="rId14"/>
    <p:sldId id="291" r:id="rId15"/>
    <p:sldId id="292" r:id="rId16"/>
    <p:sldId id="281" r:id="rId17"/>
    <p:sldId id="282" r:id="rId18"/>
    <p:sldId id="283" r:id="rId19"/>
    <p:sldId id="284" r:id="rId20"/>
    <p:sldId id="285" r:id="rId21"/>
    <p:sldId id="286" r:id="rId22"/>
    <p:sldId id="262" r:id="rId23"/>
    <p:sldId id="287" r:id="rId24"/>
    <p:sldId id="298" r:id="rId25"/>
    <p:sldId id="293" r:id="rId26"/>
    <p:sldId id="294" r:id="rId27"/>
    <p:sldId id="296" r:id="rId28"/>
    <p:sldId id="265" r:id="rId29"/>
    <p:sldId id="266" r:id="rId30"/>
  </p:sldIdLst>
  <p:sldSz cx="9144000" cy="6858000" type="screen4x3"/>
  <p:notesSz cx="6858000" cy="9144000"/>
  <p:embeddedFontLst>
    <p:embeddedFont>
      <p:font typeface="Roboto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C823DEA-8991-4088-92EA-C4F489A26D64}">
  <a:tblStyle styleId="{1C823DEA-8991-4088-92EA-C4F489A26D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3" autoAdjust="0"/>
    <p:restoredTop sz="94660"/>
  </p:normalViewPr>
  <p:slideViewPr>
    <p:cSldViewPr snapToGrid="0">
      <p:cViewPr>
        <p:scale>
          <a:sx n="150" d="100"/>
          <a:sy n="150" d="100"/>
        </p:scale>
        <p:origin x="125" y="1411"/>
      </p:cViewPr>
      <p:guideLst>
        <p:guide orient="horz" pos="4082"/>
        <p:guide orient="horz" pos="238"/>
        <p:guide pos="5533"/>
        <p:guide pos="2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3ec99fb9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3ec99fb9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6925" y="57294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796925" y="2562125"/>
            <a:ext cx="83988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1">
  <p:cSld name="CUSTOM_2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150" y="3008071"/>
            <a:ext cx="8004000" cy="3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530000" y="1796975"/>
            <a:ext cx="81270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2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695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sz="19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_________Microsoft_Visio111.vsdx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796925" y="57294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796925" y="2562125"/>
            <a:ext cx="83988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 smtClean="0"/>
              <a:t>Software Architect</a:t>
            </a:r>
            <a:endParaRPr sz="5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Нефункциональные требования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26675" y="1174791"/>
            <a:ext cx="79111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QA</a:t>
            </a:r>
            <a:r>
              <a:rPr lang="ru-RU" dirty="0" smtClean="0"/>
              <a:t>-1: (изменяемость, модульность) </a:t>
            </a:r>
          </a:p>
          <a:p>
            <a:r>
              <a:rPr lang="ru-RU" dirty="0" smtClean="0"/>
              <a:t>Сервис должен быть построен из модулей, каждый из которых может быть легко заменен, тем самым обеспечивая гибкость в сборке и поддержке;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-2: </a:t>
            </a:r>
            <a:r>
              <a:rPr lang="ru-RU" dirty="0" err="1" smtClean="0"/>
              <a:t>масштабируемость</a:t>
            </a:r>
            <a:r>
              <a:rPr lang="ru-RU" dirty="0" smtClean="0"/>
              <a:t>(</a:t>
            </a:r>
            <a:r>
              <a:rPr lang="en-US" dirty="0" smtClean="0"/>
              <a:t>scalability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Сервис  должен выдерживать увеличение количества запросов с 10 запросов в секунду до 90000.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-3: восстанавливаемость(</a:t>
            </a:r>
            <a:r>
              <a:rPr lang="en-US" dirty="0" smtClean="0"/>
              <a:t>recoverability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На сервисе должна поддерживаться возможность восстановления системы в течение 2 часов с сохранением всех данных.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-4: скорость (</a:t>
            </a:r>
            <a:r>
              <a:rPr lang="en-US" dirty="0" smtClean="0"/>
              <a:t>performance</a:t>
            </a:r>
            <a:r>
              <a:rPr lang="ru-RU" dirty="0" smtClean="0"/>
              <a:t>)</a:t>
            </a:r>
          </a:p>
          <a:p>
            <a:r>
              <a:rPr lang="ru-RU" dirty="0" smtClean="0"/>
              <a:t>Обеспечить квантиль пользовательских запросов 90 </a:t>
            </a:r>
            <a:r>
              <a:rPr lang="ru-RU" dirty="0" err="1" smtClean="0"/>
              <a:t>процентиль</a:t>
            </a:r>
            <a:r>
              <a:rPr lang="ru-RU" dirty="0" smtClean="0"/>
              <a:t> время выполнения запросов(</a:t>
            </a:r>
            <a:r>
              <a:rPr lang="en-US" dirty="0" smtClean="0"/>
              <a:t>latency</a:t>
            </a:r>
            <a:r>
              <a:rPr lang="ru-RU" dirty="0" smtClean="0"/>
              <a:t>) </a:t>
            </a:r>
            <a:r>
              <a:rPr lang="en-US" smtClean="0"/>
              <a:t>35</a:t>
            </a:r>
            <a:r>
              <a:rPr lang="ru-RU" smtClean="0"/>
              <a:t>0 </a:t>
            </a:r>
            <a:r>
              <a:rPr lang="ru-RU" dirty="0" smtClean="0"/>
              <a:t>миллисекунд.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-5: безопасность(</a:t>
            </a:r>
            <a:r>
              <a:rPr lang="en-US" dirty="0" smtClean="0"/>
              <a:t>safety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Обеспечить защищенный канал взаимодействия с сервисом.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-6: безопасность(</a:t>
            </a:r>
            <a:r>
              <a:rPr lang="en-US" dirty="0" smtClean="0"/>
              <a:t>safety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Использовать защищенные технологии аутентификации и авторизации с возможностью проверки подлинности пользователя и разрешенных ему операций.</a:t>
            </a:r>
          </a:p>
          <a:p>
            <a:r>
              <a:rPr lang="en-US" dirty="0" smtClean="0"/>
              <a:t>QA</a:t>
            </a:r>
            <a:r>
              <a:rPr lang="ru-RU" dirty="0" smtClean="0"/>
              <a:t>-7: наблюдаемость(</a:t>
            </a:r>
            <a:r>
              <a:rPr lang="en-US" dirty="0" err="1" smtClean="0"/>
              <a:t>observability</a:t>
            </a:r>
            <a:r>
              <a:rPr lang="ru-RU" dirty="0" smtClean="0"/>
              <a:t>)</a:t>
            </a:r>
          </a:p>
          <a:p>
            <a:r>
              <a:rPr lang="ru-RU" dirty="0" smtClean="0"/>
              <a:t>Фиксировать все запросы, ответы при взаимодействии с другими системами.</a:t>
            </a:r>
          </a:p>
          <a:p>
            <a:r>
              <a:rPr lang="en-US" dirty="0" smtClean="0"/>
              <a:t>QA-9: </a:t>
            </a:r>
            <a:r>
              <a:rPr lang="ru-RU" dirty="0" smtClean="0"/>
              <a:t>устойчивость</a:t>
            </a:r>
            <a:r>
              <a:rPr lang="en-US" dirty="0" smtClean="0"/>
              <a:t>(sustainability), </a:t>
            </a:r>
            <a:r>
              <a:rPr lang="ru-RU" dirty="0" smtClean="0"/>
              <a:t>надежность</a:t>
            </a:r>
            <a:r>
              <a:rPr lang="en-US" dirty="0" smtClean="0"/>
              <a:t>(reliability)</a:t>
            </a:r>
            <a:endParaRPr lang="ru-RU" dirty="0" smtClean="0"/>
          </a:p>
          <a:p>
            <a:r>
              <a:rPr lang="ru-RU" dirty="0" smtClean="0"/>
              <a:t>В случае падения сервиса или его БД система могла бы переориентировать трафик взаимодействия с другими сервисами так, чтобы пользователь не почувствовал никаких неполадок.</a:t>
            </a:r>
          </a:p>
          <a:p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73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отправки </a:t>
            </a:r>
            <a:r>
              <a:rPr lang="ru-RU" dirty="0" err="1" smtClean="0"/>
              <a:t>смс-сообщения</a:t>
            </a:r>
            <a:endParaRPr dirty="0"/>
          </a:p>
        </p:txBody>
      </p:sp>
      <p:pic>
        <p:nvPicPr>
          <p:cNvPr id="4" name="Рисунок 3" descr="diag_seq_sms_msg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178" y="1435183"/>
            <a:ext cx="7666426" cy="46567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сохранения статистики по сообщениям</a:t>
            </a:r>
            <a:endParaRPr dirty="0"/>
          </a:p>
        </p:txBody>
      </p:sp>
      <p:pic>
        <p:nvPicPr>
          <p:cNvPr id="3" name="Рисунок 2" descr="diag_seq_add_metric_for_monitor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342" y="1816689"/>
            <a:ext cx="7920763" cy="4148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получения статистических данных по отправленным сообщениям</a:t>
            </a:r>
            <a:endParaRPr dirty="0"/>
          </a:p>
        </p:txBody>
      </p:sp>
      <p:pic>
        <p:nvPicPr>
          <p:cNvPr id="4" name="Рисунок 3" descr="diag_seq_get_metric_for_monitor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935" y="2276157"/>
            <a:ext cx="6120130" cy="2305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изменения статуса клиента</a:t>
            </a:r>
            <a:endParaRPr dirty="0"/>
          </a:p>
        </p:txBody>
      </p:sp>
      <p:pic>
        <p:nvPicPr>
          <p:cNvPr id="5" name="Рисунок 4" descr="diag_seq_admin_change_user_statu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935" y="1485900"/>
            <a:ext cx="612013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Процесс создания шаблона сообщений</a:t>
            </a:r>
            <a:endParaRPr dirty="0"/>
          </a:p>
        </p:txBody>
      </p:sp>
      <p:pic>
        <p:nvPicPr>
          <p:cNvPr id="4" name="Рисунок 3" descr="diag_seq_save_tmp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91" y="1744020"/>
            <a:ext cx="6848918" cy="3973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Системный контекст</a:t>
            </a:r>
            <a:endParaRPr dirty="0"/>
          </a:p>
        </p:txBody>
      </p:sp>
      <p:pic>
        <p:nvPicPr>
          <p:cNvPr id="5" name="Рисунок 4" descr="context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935" y="1434147"/>
            <a:ext cx="612013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Домены</a:t>
            </a:r>
            <a:endParaRPr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6594" y="1541327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Core domain</a:t>
            </a:r>
            <a:r>
              <a:rPr lang="ru-RU" dirty="0" smtClean="0"/>
              <a:t>: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сообщение</a:t>
            </a:r>
          </a:p>
          <a:p>
            <a:pPr lvl="1"/>
            <a:endParaRPr lang="ru-RU" dirty="0" smtClean="0"/>
          </a:p>
          <a:p>
            <a:pPr lvl="0"/>
            <a:r>
              <a:rPr lang="ru-RU" dirty="0" err="1" smtClean="0"/>
              <a:t>Поддомены</a:t>
            </a:r>
            <a:r>
              <a:rPr lang="ru-RU" dirty="0" smtClean="0"/>
              <a:t>: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настройки взаимодействия с провайдерами;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управление клиентами; </a:t>
            </a:r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шаблоны сообщений</a:t>
            </a:r>
            <a:r>
              <a:rPr lang="en-US" dirty="0" smtClean="0"/>
              <a:t>;</a:t>
            </a:r>
            <a:endParaRPr lang="ru-RU" dirty="0" smtClean="0"/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мониторинг отправленных сообщений</a:t>
            </a:r>
            <a:r>
              <a:rPr lang="en-US" dirty="0" smtClean="0"/>
              <a:t>;</a:t>
            </a:r>
            <a:endParaRPr lang="ru-RU" dirty="0" smtClean="0"/>
          </a:p>
          <a:p>
            <a:pPr lvl="1">
              <a:buFont typeface="Arial" pitchFamily="34" charset="0"/>
              <a:buChar char="—"/>
            </a:pPr>
            <a:r>
              <a:rPr lang="ru-RU" dirty="0" smtClean="0"/>
              <a:t> абоненты клиента</a:t>
            </a:r>
            <a:r>
              <a:rPr lang="en-US" dirty="0" smtClean="0"/>
              <a:t>;</a:t>
            </a:r>
            <a:endParaRPr lang="ru-RU" dirty="0" smtClean="0"/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</a:t>
            </a:r>
            <a:r>
              <a:rPr lang="en-US" dirty="0" smtClean="0"/>
              <a:t>Telegram</a:t>
            </a:r>
            <a:r>
              <a:rPr lang="ru-RU" dirty="0" smtClean="0"/>
              <a:t>;</a:t>
            </a:r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</a:t>
            </a:r>
            <a:r>
              <a:rPr lang="en-US" dirty="0" err="1" smtClean="0"/>
              <a:t>Whatsapp</a:t>
            </a:r>
            <a:r>
              <a:rPr lang="en-US" dirty="0" smtClean="0"/>
              <a:t>;</a:t>
            </a:r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</a:t>
            </a:r>
            <a:r>
              <a:rPr lang="en-US" dirty="0" smtClean="0"/>
              <a:t>SMS</a:t>
            </a:r>
            <a:r>
              <a:rPr lang="ru-RU" dirty="0" smtClean="0"/>
              <a:t>-сообщений</a:t>
            </a:r>
            <a:r>
              <a:rPr lang="en-US" dirty="0" smtClean="0"/>
              <a:t>;</a:t>
            </a:r>
          </a:p>
          <a:p>
            <a:pPr lvl="1"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ru-RU" dirty="0" smtClean="0"/>
              <a:t>провайдер электронной почты;</a:t>
            </a:r>
            <a:endParaRPr lang="en-US" dirty="0" smtClean="0"/>
          </a:p>
          <a:p>
            <a:pPr lvl="1">
              <a:buFont typeface="Arial" pitchFamily="34" charset="0"/>
              <a:buChar char="—"/>
            </a:pP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Решение 1</a:t>
            </a:r>
            <a:endParaRPr dirty="0"/>
          </a:p>
        </p:txBody>
      </p:sp>
      <p:pic>
        <p:nvPicPr>
          <p:cNvPr id="5" name="Рисунок 4" descr="diag_container_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9" y="1162681"/>
            <a:ext cx="7733038" cy="51048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Решение 2</a:t>
            </a:r>
            <a:endParaRPr dirty="0"/>
          </a:p>
        </p:txBody>
      </p:sp>
      <p:pic>
        <p:nvPicPr>
          <p:cNvPr id="4" name="Рисунок 3" descr="diag_container_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87" y="1150570"/>
            <a:ext cx="7654315" cy="4941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630000" y="368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2372" y="3992446"/>
            <a:ext cx="1525690" cy="181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Защита проекта</a:t>
            </a:r>
            <a:endParaRPr dirty="0"/>
          </a:p>
          <a:p>
            <a:pPr lvl="0">
              <a:buSzPts val="1100"/>
            </a:pPr>
            <a:r>
              <a:rPr lang="ru" dirty="0"/>
              <a:t>Тема</a:t>
            </a:r>
            <a:r>
              <a:rPr lang="ru" dirty="0" smtClean="0"/>
              <a:t>:</a:t>
            </a:r>
            <a:r>
              <a:rPr lang="en-US" dirty="0" smtClean="0"/>
              <a:t> </a:t>
            </a:r>
            <a:r>
              <a:rPr lang="ru-RU" b="0" dirty="0" smtClean="0"/>
              <a:t>Архитектура распределенной системы обмена сообщениями</a:t>
            </a:r>
            <a:r>
              <a:rPr lang="ru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2418B"/>
                </a:solidFill>
              </a:rPr>
              <a:t>Иванов Александр</a:t>
            </a:r>
            <a:r>
              <a:rPr lang="ru" dirty="0" smtClean="0">
                <a:solidFill>
                  <a:srgbClr val="02418B"/>
                </a:solidFill>
              </a:rPr>
              <a:t>  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Решение 3</a:t>
            </a:r>
            <a:endParaRPr dirty="0"/>
          </a:p>
        </p:txBody>
      </p:sp>
      <p:pic>
        <p:nvPicPr>
          <p:cNvPr id="6" name="Рисунок 5" descr="diag_container_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4" y="1096069"/>
            <a:ext cx="7640692" cy="5244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Сравнение решений</a:t>
            </a:r>
            <a:endParaRPr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524000" y="2171700"/>
          <a:ext cx="6096000" cy="2788920"/>
        </p:xfrm>
        <a:graphic>
          <a:graphicData uri="http://schemas.openxmlformats.org/drawingml/2006/table">
            <a:tbl>
              <a:tblPr/>
              <a:tblGrid>
                <a:gridCol w="330349"/>
                <a:gridCol w="1964157"/>
                <a:gridCol w="1255204"/>
                <a:gridCol w="1273145"/>
                <a:gridCol w="1273145"/>
              </a:tblGrid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№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Характеристика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Решение 1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Решение 2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Решение 3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9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Безопасность(контроль доступа)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Масштабируемость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-+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Гибкость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-+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Надежность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Восстанавливаиемость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Мониторинг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Отказоустойчивость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Удобство сопровождения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Цена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+-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6812" marR="668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Используемые технологии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26347" y="1919634"/>
            <a:ext cx="141897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ClickHouse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Ubuntu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OpenSearch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Grafana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Prometheus</a:t>
            </a:r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Vault</a:t>
            </a:r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Consul</a:t>
            </a:r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Istio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smtClean="0"/>
              <a:t>Jaeger</a:t>
            </a:r>
            <a:endParaRPr lang="ru-RU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</a:t>
            </a:r>
            <a:r>
              <a:rPr lang="en-US" dirty="0" err="1" smtClean="0"/>
              <a:t>Docker</a:t>
            </a:r>
            <a:endParaRPr lang="en-US" dirty="0" smtClean="0"/>
          </a:p>
          <a:p>
            <a:pPr>
              <a:buFont typeface="Arial" pitchFamily="34" charset="0"/>
              <a:buChar char="—"/>
            </a:pPr>
            <a:r>
              <a:rPr lang="en-US" dirty="0" smtClean="0"/>
              <a:t> JWT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Диаграмма развертывания</a:t>
            </a:r>
            <a:endParaRPr dirty="0"/>
          </a:p>
        </p:txBody>
      </p:sp>
      <p:pic>
        <p:nvPicPr>
          <p:cNvPr id="4" name="Рисунок 3" descr="diag_deploy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59" y="1162682"/>
            <a:ext cx="5422146" cy="53501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8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Диаграмма развертывания</a:t>
            </a:r>
            <a:endParaRPr dirty="0"/>
          </a:p>
        </p:txBody>
      </p:sp>
      <p:pic>
        <p:nvPicPr>
          <p:cNvPr id="5" name="Рисунок 4" descr="diag_deploy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27" y="1353312"/>
            <a:ext cx="5417697" cy="49560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Кластеры в </a:t>
            </a:r>
            <a:r>
              <a:rPr lang="ru-RU" dirty="0" err="1" smtClean="0"/>
              <a:t>ЦОДе</a:t>
            </a:r>
            <a:endParaRPr dirty="0"/>
          </a:p>
        </p:txBody>
      </p:sp>
      <p:pic>
        <p:nvPicPr>
          <p:cNvPr id="5" name="Рисунок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1467" y="1810633"/>
            <a:ext cx="5383455" cy="4554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0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Репликация БД</a:t>
            </a:r>
            <a:r>
              <a:rPr lang="en-US" dirty="0" smtClean="0"/>
              <a:t> </a:t>
            </a:r>
            <a:r>
              <a:rPr lang="en-US" dirty="0" err="1" smtClean="0"/>
              <a:t>ClickHouse</a:t>
            </a:r>
            <a:endParaRPr dirty="0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2180027" y="1701632"/>
          <a:ext cx="4695825" cy="4495800"/>
        </p:xfrm>
        <a:graphic>
          <a:graphicData uri="http://schemas.openxmlformats.org/presentationml/2006/ole">
            <p:oleObj spid="_x0000_s96257" name="Visio" r:id="rId4" imgW="4695860" imgH="4495664" progId="">
              <p:embed/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494413" y="213914"/>
            <a:ext cx="8520600" cy="1121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Лог архитектурных решений</a:t>
            </a:r>
            <a:endParaRPr dirty="0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587395" y="974959"/>
          <a:ext cx="8150877" cy="5587505"/>
        </p:xfrm>
        <a:graphic>
          <a:graphicData uri="http://schemas.openxmlformats.org/drawingml/2006/table">
            <a:tbl>
              <a:tblPr firstRow="1" bandRow="1">
                <a:tableStyleId>{1C823DEA-8991-4088-92EA-C4F489A26D64}</a:tableStyleId>
              </a:tblPr>
              <a:tblGrid>
                <a:gridCol w="867056"/>
                <a:gridCol w="7283821"/>
              </a:tblGrid>
              <a:tr h="628329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D001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	Технический,	 Саша,	07.02.2024,</a:t>
                      </a:r>
                    </a:p>
                    <a:p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Микросервисы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		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Рассматривались различные архитектурные стили: монолит, S</a:t>
                      </a:r>
                      <a:r>
                        <a:rPr lang="en-US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ervice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Based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Event 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Driven,</a:t>
                      </a:r>
                      <a:r>
                        <a:rPr lang="ru-RU" sz="11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микросервисы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ru-RU" sz="1100" dirty="0"/>
                    </a:p>
                  </a:txBody>
                  <a:tcPr/>
                </a:tc>
              </a:tr>
              <a:tr h="599508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D002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	Бизнес, 	Костя,	07.02.2024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Достигнуто соглашение с банком о использовании внутреннего сервиса, взаимодействующего по протоколу SMPP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Интеграция с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смс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провайдером, развернутого внутри банка</a:t>
                      </a:r>
                      <a:endParaRPr lang="ru-RU" sz="1100" dirty="0"/>
                    </a:p>
                  </a:txBody>
                  <a:tcPr/>
                </a:tc>
              </a:tr>
              <a:tr h="580173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D003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Отклонено, 	Технический,		Саша,	08.02.2024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Авторизация через отдельный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Много вопросов, как это поддержать в k8s</a:t>
                      </a:r>
                    </a:p>
                  </a:txBody>
                  <a:tcPr/>
                </a:tc>
              </a:tr>
              <a:tr h="580173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D004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 	Технический,		Саша,	08.02.2024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Авторизация через отдельный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микросервис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с использованием </a:t>
                      </a:r>
                      <a:r>
                        <a:rPr lang="ru-RU" sz="1100" dirty="0" err="1" smtClean="0">
                          <a:latin typeface="Times New Roman"/>
                          <a:ea typeface="Calibri"/>
                          <a:cs typeface="Times New Roman"/>
                        </a:rPr>
                        <a:t>istio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Управление единой точкой входа</a:t>
                      </a:r>
                      <a:endParaRPr lang="ru-RU" sz="1100" dirty="0"/>
                    </a:p>
                  </a:txBody>
                  <a:tcPr/>
                </a:tc>
              </a:tr>
              <a:tr h="907450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D005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 	Бизнес,	 Костя,	10.02.2024 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Развернуть всю инфраструктуру в облаке. Экономически выгодно – затраты на покупку услуг у провайдера оказалось дешевле, чем создавать и поддерживать эту инфраструктуру самим.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Много уйдет время на поиск штата специалистов для создания и поддержки инфраструктуры k8s. Закупка серверов тоже требует существенных затрат.</a:t>
                      </a:r>
                      <a:endParaRPr lang="ru-RU" sz="1100" dirty="0"/>
                    </a:p>
                  </a:txBody>
                  <a:tcPr/>
                </a:tc>
              </a:tr>
              <a:tr h="743811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D006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Отклонено, 	Технический, 	Саша,	10.02.2024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Использовать собственную инфраструктуру на базе k8s	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Если банк или др.юридическое лицо не хочет использовать сервисы вне своей инфраструктуры,</a:t>
                      </a:r>
                      <a:r>
                        <a:rPr lang="en-US" sz="1100" dirty="0" smtClean="0">
                          <a:latin typeface="Times New Roman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 то необходимо развернуть сервисы на их стороне</a:t>
                      </a:r>
                      <a:endParaRPr lang="ru-RU" sz="1100" dirty="0"/>
                    </a:p>
                  </a:txBody>
                  <a:tcPr/>
                </a:tc>
              </a:tr>
              <a:tr h="580173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D007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Принято, 	Технический, 	Саша, 	10.02.2024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Использовать облачную инфраструктуру	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Использование облачной инфраструктуры позволит избавиться от покупки железа</a:t>
                      </a:r>
                      <a:endParaRPr lang="ru-RU" sz="1100" dirty="0"/>
                    </a:p>
                  </a:txBody>
                  <a:tcPr/>
                </a:tc>
              </a:tr>
              <a:tr h="884948"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D008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Предложено,		Бизнес, 	Володя, 	11.02.2024</a:t>
                      </a:r>
                      <a:endParaRPr lang="en-US" sz="11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Предусмотреть в бюджете ресурсы, необходимые для поддержания облачной инфраструктуры	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Средства нужны для оплаты услуг облачного провайдера, труда специалистов, которые бы</a:t>
                      </a:r>
                    </a:p>
                    <a:p>
                      <a:r>
                        <a:rPr lang="ru-RU" sz="1100" dirty="0" smtClean="0">
                          <a:latin typeface="Times New Roman"/>
                          <a:ea typeface="Calibri"/>
                          <a:cs typeface="Times New Roman"/>
                        </a:rPr>
                        <a:t>поддерживали эту инфраструктуру в рабочем состоянии</a:t>
                      </a:r>
                      <a:endParaRPr lang="ru-RU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и планы по развитию</a:t>
            </a:r>
            <a:endParaRPr/>
          </a:p>
        </p:txBody>
      </p:sp>
      <p:graphicFrame>
        <p:nvGraphicFramePr>
          <p:cNvPr id="203" name="Google Shape;203;p39"/>
          <p:cNvGraphicFramePr/>
          <p:nvPr/>
        </p:nvGraphicFramePr>
        <p:xfrm>
          <a:off x="952500" y="2058925"/>
          <a:ext cx="7239000" cy="2634144"/>
        </p:xfrm>
        <a:graphic>
          <a:graphicData uri="http://schemas.openxmlformats.org/drawingml/2006/table">
            <a:tbl>
              <a:tblPr>
                <a:noFill/>
                <a:tableStyleId>{1C823DEA-8991-4088-92EA-C4F489A26D64}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повышения скорости получения статистических данных по отправленным сообщениям рассмотреть возможность применения </a:t>
                      </a:r>
                      <a:r>
                        <a:rPr lang="en-US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</a:t>
                      </a:r>
                      <a:r>
                        <a:rPr lang="en-US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Ignite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какие</a:t>
                      </a:r>
                      <a:r>
                        <a:rPr lang="ru-RU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статистические данные требуются выводить в сервисе мониторинга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Набор сотрудников, которые разбираются в </a:t>
                      </a:r>
                      <a:r>
                        <a:rPr lang="ru-RU" sz="17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микросервисах</a:t>
                      </a:r>
                      <a:r>
                        <a:rPr lang="ru-RU" sz="17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ru-RU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7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load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559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Спасибо за внимание!</a:t>
            </a:r>
            <a:r>
              <a:rPr lang="ru" sz="5000" b="0"/>
              <a:t/>
            </a:r>
            <a:br>
              <a:rPr lang="ru" sz="5000" b="0"/>
            </a:br>
            <a:endParaRPr sz="1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Бизнес-контекст</a:t>
            </a:r>
            <a:endParaRPr dirty="0"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1"/>
          </p:nvPr>
        </p:nvSpPr>
        <p:spPr>
          <a:xfrm>
            <a:off x="518717" y="1456357"/>
            <a:ext cx="8092388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ru-RU" dirty="0" smtClean="0"/>
              <a:t>	Компания представляет собственное уникальное решение для автоматизации розничного бизнеса на основе программного комплекса 3CR. </a:t>
            </a:r>
          </a:p>
          <a:p>
            <a:pPr>
              <a:buNone/>
            </a:pPr>
            <a:r>
              <a:rPr lang="ru-RU" dirty="0" smtClean="0"/>
              <a:t>	Во многих банках, которым компания поставляет свое ПО, существует необходимость отправлять уведомления своим клиентам: по операциям, новостям, акциям и др. Банки-клиенты пользуются сторонними провайдерами услуг для отправки сообщений.</a:t>
            </a:r>
          </a:p>
          <a:p>
            <a:pPr>
              <a:buNone/>
            </a:pPr>
            <a:r>
              <a:rPr lang="ru-RU" dirty="0" smtClean="0"/>
              <a:t>	</a:t>
            </a:r>
          </a:p>
          <a:p>
            <a:pPr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err="1" smtClean="0"/>
              <a:t>Бизнес-цели</a:t>
            </a:r>
            <a:r>
              <a:rPr lang="ru-RU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Цель: </a:t>
            </a:r>
          </a:p>
          <a:p>
            <a:r>
              <a:rPr lang="ru-RU" sz="1600" dirty="0" smtClean="0"/>
              <a:t>создать сервис по отправке сообщений, это позволит компании выйти на новый рынок услуг, продать данную услугу всем действующим банкам-клиентам, предложить систему отправки сообщений рекламным, маркетинговым компаниям,  дифференцировать источники доходов – доля выручки от нового сервиса должна составить к концу 2 года эксплуатации 10% от всех доходов.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err="1" smtClean="0"/>
              <a:t>Бизнес-драйверы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―"/>
            </a:pPr>
            <a:r>
              <a:rPr lang="ru-RU" sz="1600" dirty="0" smtClean="0"/>
              <a:t> банки-клиенты нуждаются в сервисах по отправке </a:t>
            </a:r>
            <a:r>
              <a:rPr lang="ru-RU" sz="1600" dirty="0" err="1" smtClean="0"/>
              <a:t>смс-уведомлений</a:t>
            </a:r>
            <a:r>
              <a:rPr lang="ru-RU" sz="1600" dirty="0" smtClean="0"/>
              <a:t> о результатах выполненных операций, по акциям, новостям и т.п.;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дифференцировать источники дохода</a:t>
            </a:r>
            <a:r>
              <a:rPr lang="en-US" sz="1600" dirty="0" smtClean="0"/>
              <a:t>;</a:t>
            </a:r>
            <a:endParaRPr lang="ru-RU" sz="1600" dirty="0" smtClean="0"/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у некоторых банков-клиентов существуют проблемы, связанные с  интеграцией их банковских продуктов с провайдерами </a:t>
            </a:r>
            <a:r>
              <a:rPr lang="ru-RU" sz="1600" dirty="0" err="1" smtClean="0"/>
              <a:t>смс-уведомлений</a:t>
            </a:r>
            <a:r>
              <a:rPr lang="ru-RU" sz="1600" dirty="0" smtClean="0"/>
              <a:t> -  что-то исправляется руками, нет полной автоматизации;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расширить свою деятельность за пределами банковской сферы – выйти на рынок рекламы.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Ограничения технологические и бизнеса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к некоторым сообщениям могут предъявляться требования по гарантированной и своевременной доставке;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интеграция со сторонними сервисами по отправке сообщений;</a:t>
            </a:r>
          </a:p>
          <a:p>
            <a:pPr lvl="0">
              <a:buFont typeface="Arial" pitchFamily="34" charset="0"/>
              <a:buChar char="―"/>
            </a:pPr>
            <a:r>
              <a:rPr lang="ru-RU" sz="1600" dirty="0" smtClean="0"/>
              <a:t> у некоторых клиентов могут возникнуть дополнительные требования к системе;</a:t>
            </a:r>
          </a:p>
          <a:p>
            <a:pPr>
              <a:buFont typeface="Arial" pitchFamily="34" charset="0"/>
              <a:buChar char="―"/>
            </a:pPr>
            <a:r>
              <a:rPr lang="ru-RU" sz="1600" dirty="0" smtClean="0"/>
              <a:t> в компании нет достаточно сотрудников, которые бы имели знания и опыт работы по таким направлениям, как </a:t>
            </a:r>
            <a:r>
              <a:rPr lang="ru-RU" sz="1600" dirty="0" err="1" smtClean="0"/>
              <a:t>микросервисы</a:t>
            </a:r>
            <a:r>
              <a:rPr lang="ru-RU" sz="1600" dirty="0" smtClean="0"/>
              <a:t>, </a:t>
            </a:r>
            <a:r>
              <a:rPr lang="en-US" sz="1600" dirty="0" smtClean="0"/>
              <a:t>high load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err="1" smtClean="0"/>
              <a:t>Стейкхолдеры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SH- 1: </a:t>
            </a:r>
            <a:r>
              <a:rPr lang="ru-RU" sz="1600" dirty="0" smtClean="0"/>
              <a:t>Клиенты сервиса оповещений</a:t>
            </a:r>
          </a:p>
          <a:p>
            <a:pPr lvl="1"/>
            <a:r>
              <a:rPr lang="ru-RU" sz="1600" dirty="0" smtClean="0"/>
              <a:t>юридические и физические лица, которые используют сервис для оповещения своих абонентов;</a:t>
            </a:r>
          </a:p>
          <a:p>
            <a:pPr lvl="0"/>
            <a:r>
              <a:rPr lang="en-US" sz="1600" dirty="0" smtClean="0"/>
              <a:t>SH- 2: </a:t>
            </a:r>
            <a:r>
              <a:rPr lang="ru-RU" sz="1600" dirty="0" smtClean="0"/>
              <a:t>Служащий компании</a:t>
            </a:r>
          </a:p>
          <a:p>
            <a:pPr lvl="1"/>
            <a:r>
              <a:rPr lang="ru-RU" sz="1600" dirty="0" smtClean="0"/>
              <a:t>сотрудник компании(менеджер, аналитик и т.п.), который посредством ПО работодателя взаимодействует с системой сообщений;</a:t>
            </a:r>
          </a:p>
          <a:p>
            <a:pPr lvl="0"/>
            <a:r>
              <a:rPr lang="en-US" sz="1600" dirty="0" smtClean="0"/>
              <a:t>SH- </a:t>
            </a:r>
            <a:r>
              <a:rPr lang="ru-RU" sz="1600" dirty="0" smtClean="0"/>
              <a:t>3</a:t>
            </a:r>
            <a:r>
              <a:rPr lang="en-US" sz="1600" dirty="0" smtClean="0"/>
              <a:t>: </a:t>
            </a:r>
            <a:r>
              <a:rPr lang="ru-RU" sz="1600" dirty="0" smtClean="0"/>
              <a:t>Администратор </a:t>
            </a:r>
          </a:p>
          <a:p>
            <a:pPr lvl="1"/>
            <a:r>
              <a:rPr lang="ru-RU" sz="1600" dirty="0" smtClean="0"/>
              <a:t>технический специалист, осуществляющий управление системой, должен иметь интерфейс для удобного конфигурирования, управлением безопасностью системы;</a:t>
            </a:r>
          </a:p>
          <a:p>
            <a:pPr lvl="0"/>
            <a:r>
              <a:rPr lang="en-US" sz="1600" dirty="0" smtClean="0"/>
              <a:t>SH- </a:t>
            </a:r>
            <a:r>
              <a:rPr lang="ru-RU" sz="1600" dirty="0" smtClean="0"/>
              <a:t>4</a:t>
            </a:r>
            <a:r>
              <a:rPr lang="en-US" sz="1600" dirty="0" smtClean="0"/>
              <a:t>: </a:t>
            </a:r>
            <a:r>
              <a:rPr lang="ru-RU" sz="1600" dirty="0" smtClean="0"/>
              <a:t>Служба поддержки </a:t>
            </a:r>
          </a:p>
          <a:p>
            <a:pPr lvl="1"/>
            <a:r>
              <a:rPr lang="ru-RU" sz="1600" dirty="0" smtClean="0"/>
              <a:t>служба, осуществляющая мониторинг работы сервиса, должна иметь инструменты по мониторингу отправленных сообщений;</a:t>
            </a:r>
          </a:p>
          <a:p>
            <a:pPr lvl="0"/>
            <a:r>
              <a:rPr lang="en-US" sz="1600" dirty="0" smtClean="0"/>
              <a:t>SH- </a:t>
            </a:r>
            <a:r>
              <a:rPr lang="ru-RU" sz="1600" dirty="0" smtClean="0"/>
              <a:t>5</a:t>
            </a:r>
            <a:r>
              <a:rPr lang="en-US" sz="1600" dirty="0" smtClean="0"/>
              <a:t>: </a:t>
            </a:r>
            <a:r>
              <a:rPr lang="ru-RU" sz="1600" dirty="0" smtClean="0"/>
              <a:t>Абонент клиента</a:t>
            </a:r>
          </a:p>
          <a:p>
            <a:r>
              <a:rPr lang="ru-RU" sz="1600" dirty="0" smtClean="0"/>
              <a:t>Получатель сообщений клиента сервиса</a:t>
            </a:r>
            <a:endParaRPr lang="ru-RU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Пользовательские сценарии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UC</a:t>
            </a:r>
            <a:r>
              <a:rPr lang="ru-RU" dirty="0" smtClean="0"/>
              <a:t>-1: абонент клиента  сервиса оповещений оплачивает покупки в магазине, после выполнения транзакции, на телефон клиента должно прийти уведомление о списании средств;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-2: при входе абонента клиента системы оповещений в приложение банк-клиент, после того, как пользователь указал </a:t>
            </a:r>
            <a:r>
              <a:rPr lang="ru-RU" dirty="0" err="1" smtClean="0"/>
              <a:t>валидный</a:t>
            </a:r>
            <a:r>
              <a:rPr lang="ru-RU" dirty="0" smtClean="0"/>
              <a:t> логин и пароль, банк через сервис оповещения отправляет клиенту сообщение с кодом для его авторизации в программе;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-3: создание шаблона сообщений клиентом сервиса оповещений;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-4: администратор системы может посмотреть список клиентов сервиса, изменит их роль, заблокировать или предоставить доступ к сервису;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-5: клиенты сервиса оповещений могут получить статусы отправленных сообщений;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-6: служащие компании, могут получить статистические данные по отправленным сообщениям в виде отчетов, графиков;</a:t>
            </a:r>
          </a:p>
          <a:p>
            <a:r>
              <a:rPr lang="en-US" dirty="0" smtClean="0"/>
              <a:t>UC</a:t>
            </a:r>
            <a:r>
              <a:rPr lang="ru-RU" dirty="0" smtClean="0"/>
              <a:t>-7: администратор системы через </a:t>
            </a:r>
            <a:r>
              <a:rPr lang="ru-RU" dirty="0" err="1" smtClean="0"/>
              <a:t>веб-интерфейс</a:t>
            </a:r>
            <a:r>
              <a:rPr lang="ru-RU" dirty="0" smtClean="0"/>
              <a:t> может регистрировать, изменять, удалять провайдеров, с которыми взаимодействует система оповещений.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ru-RU" dirty="0" smtClean="0"/>
              <a:t>Функциональные требования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8509" y="1719797"/>
            <a:ext cx="7911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▬"/>
            </a:pPr>
            <a:r>
              <a:rPr lang="ru-RU" dirty="0" smtClean="0"/>
              <a:t> Отправка</a:t>
            </a:r>
            <a:r>
              <a:rPr lang="en-US" dirty="0" smtClean="0"/>
              <a:t> </a:t>
            </a:r>
            <a:r>
              <a:rPr lang="en-US" dirty="0" err="1" smtClean="0"/>
              <a:t>sms</a:t>
            </a:r>
            <a:r>
              <a:rPr lang="en-US" dirty="0" smtClean="0"/>
              <a:t>-</a:t>
            </a:r>
            <a:r>
              <a:rPr lang="ru-RU" dirty="0" smtClean="0"/>
              <a:t>сообщений</a:t>
            </a:r>
            <a:r>
              <a:rPr lang="ru-RU" dirty="0" smtClean="0"/>
              <a:t>, сообщений на почту, в </a:t>
            </a:r>
            <a:r>
              <a:rPr lang="ru-RU" dirty="0" err="1" smtClean="0"/>
              <a:t>мессенджеры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Отправка сообщений по шаблону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Поддержка массовой рассылки сообщений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Мониторинг отправленных сообщений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Администрирование системы</a:t>
            </a:r>
            <a:r>
              <a:rPr lang="en-US" dirty="0" smtClean="0"/>
              <a:t> - </a:t>
            </a:r>
            <a:r>
              <a:rPr lang="ru-RU" dirty="0" smtClean="0"/>
              <a:t> контроль и ограничение доступа пользователей системы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▬"/>
            </a:pPr>
            <a:r>
              <a:rPr lang="ru-RU" dirty="0" smtClean="0"/>
              <a:t> Настройка взаимодействия с провайдерами через </a:t>
            </a:r>
            <a:r>
              <a:rPr lang="ru-RU" dirty="0" err="1" smtClean="0"/>
              <a:t>веб-интерфейс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927</Words>
  <Application>Microsoft Office PowerPoint</Application>
  <PresentationFormat>Экран (4:3)</PresentationFormat>
  <Paragraphs>203</Paragraphs>
  <Slides>29</Slides>
  <Notes>29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Roboto</vt:lpstr>
      <vt:lpstr>Times New Roman</vt:lpstr>
      <vt:lpstr>Calibri</vt:lpstr>
      <vt:lpstr>Courier New</vt:lpstr>
      <vt:lpstr>Светлая тема</vt:lpstr>
      <vt:lpstr>Visio</vt:lpstr>
      <vt:lpstr>Software Architect </vt:lpstr>
      <vt:lpstr>Защита проекта Тема: Архитектура распределенной системы обмена сообщениями  </vt:lpstr>
      <vt:lpstr>Бизнес-контекст</vt:lpstr>
      <vt:lpstr>Бизнес-цели  </vt:lpstr>
      <vt:lpstr>Бизнес-драйверы</vt:lpstr>
      <vt:lpstr>Ограничения технологические и бизнеса</vt:lpstr>
      <vt:lpstr>Стейкхолдеры</vt:lpstr>
      <vt:lpstr>Пользовательские сценарии</vt:lpstr>
      <vt:lpstr>Функциональные требования</vt:lpstr>
      <vt:lpstr>Нефункциональные требования</vt:lpstr>
      <vt:lpstr>Процесс отправки смс-сообщения</vt:lpstr>
      <vt:lpstr>Процесс сохранения статистики по сообщениям</vt:lpstr>
      <vt:lpstr>Процесс получения статистических данных по отправленным сообщениям</vt:lpstr>
      <vt:lpstr>Процесс изменения статуса клиента</vt:lpstr>
      <vt:lpstr>Процесс создания шаблона сообщений</vt:lpstr>
      <vt:lpstr>Системный контекст</vt:lpstr>
      <vt:lpstr>Домены</vt:lpstr>
      <vt:lpstr>Решение 1</vt:lpstr>
      <vt:lpstr>Решение 2</vt:lpstr>
      <vt:lpstr>Решение 3</vt:lpstr>
      <vt:lpstr>Сравнение решений</vt:lpstr>
      <vt:lpstr>Используемые технологии</vt:lpstr>
      <vt:lpstr>Диаграмма развертывания</vt:lpstr>
      <vt:lpstr>Диаграмма развертывания</vt:lpstr>
      <vt:lpstr>Кластеры в ЦОДе</vt:lpstr>
      <vt:lpstr>Репликация БД ClickHouse</vt:lpstr>
      <vt:lpstr>Лог архитектурных решений</vt:lpstr>
      <vt:lpstr>Выводы и планы по развитию</vt:lpstr>
      <vt:lpstr>Спасибо за внимание!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</dc:title>
  <cp:lastModifiedBy>alexbisns@yandex.ru</cp:lastModifiedBy>
  <cp:revision>55</cp:revision>
  <dcterms:modified xsi:type="dcterms:W3CDTF">2024-08-23T19:17:35Z</dcterms:modified>
</cp:coreProperties>
</file>